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2098" autoAdjust="0"/>
  </p:normalViewPr>
  <p:slideViewPr>
    <p:cSldViewPr>
      <p:cViewPr varScale="1">
        <p:scale>
          <a:sx n="59" d="100"/>
          <a:sy n="59" d="100"/>
        </p:scale>
        <p:origin x="-168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B19947-17F0-459A-83FB-68DDD39C2B7D}" type="datetimeFigureOut">
              <a:rPr lang="en-US" smtClean="0"/>
              <a:t>12/19/2020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4DEE63-10CB-4BB5-A2C3-83394897817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organization has been</a:t>
            </a:r>
            <a:r>
              <a:rPr lang="en-US" baseline="0" dirty="0" smtClean="0"/>
              <a:t> facing various challenges when it comes to compiling reports after every project. Employees reports are either not well compiled or submitted late. Communication between employees in different departments when compiling reports is a major challenge which influences the exclusion of crucial information.  Other reports do not include the feedback received from customers.</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Kotter’s 8 step change model is preferred</a:t>
            </a:r>
            <a:r>
              <a:rPr lang="en-US" baseline="0" dirty="0" smtClean="0"/>
              <a:t> in initiating the change. The model is suitable for the change due to the various factors it entails as well as its guidance through the process of change </a:t>
            </a:r>
            <a:r>
              <a:rPr lang="en-US" dirty="0" smtClean="0"/>
              <a:t>(</a:t>
            </a:r>
            <a:r>
              <a:rPr lang="en-US" dirty="0" err="1" smtClean="0"/>
              <a:t>Appelbaum</a:t>
            </a:r>
            <a:r>
              <a:rPr lang="en-US" dirty="0" smtClean="0"/>
              <a:t>, </a:t>
            </a:r>
            <a:r>
              <a:rPr lang="en-US" i="1" dirty="0" smtClean="0"/>
              <a:t>et al, </a:t>
            </a:r>
            <a:r>
              <a:rPr lang="en-US" dirty="0" smtClean="0"/>
              <a:t>2017)</a:t>
            </a:r>
            <a:r>
              <a:rPr lang="en-US" baseline="0" dirty="0" smtClean="0"/>
              <a:t>. Urgency is major factor in initiating the change. The need for the change determines the whole process through which the process is implemented. The model also focuses on the possible challenges in initiating the change to identify the possible solutions. Communication is also considered as a key factor in the model to guide employees through the process of the change. </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various individuals whose role in initiating,</a:t>
            </a:r>
            <a:r>
              <a:rPr lang="en-US" baseline="0" dirty="0" smtClean="0"/>
              <a:t> implementing and monitoring the desired management change have been identified. The manager of the organization is a major champion of change </a:t>
            </a:r>
            <a:r>
              <a:rPr lang="en-US" dirty="0" smtClean="0"/>
              <a:t>(Howell &amp; Higgins, 2015)</a:t>
            </a:r>
            <a:r>
              <a:rPr lang="en-US" baseline="0" dirty="0" smtClean="0"/>
              <a:t>. The manager’s role is to guide other employees through the process of the change and explaining it to fellow employees. The employees within the organization will provide recommendations on the various challenges they file while compiling reports. Recommendations from the employees will be significant in selecting the suitable factors to include in the cloud database. The managers of each department in the organization have the role of mobilizing employees to adopt the change. The managers are also required to work with their employees in ensuring on time submission of the reports. The developers of the proposed cloud database will be part of the champions for change. The developers will help in identifying the different factors to include in the program such as employee communication, setting of deadline for the report submission as well as the inclusion of different departments in the cloud database.</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challenges expected to arise</a:t>
            </a:r>
            <a:r>
              <a:rPr lang="en-US" baseline="0" dirty="0" smtClean="0"/>
              <a:t> in the implementation of the change. Resistance to change from the employees is majorly expected challenge </a:t>
            </a:r>
            <a:r>
              <a:rPr lang="en-US" dirty="0" smtClean="0"/>
              <a:t>(Howell &amp; Higgins, 2015).</a:t>
            </a:r>
            <a:r>
              <a:rPr lang="en-US" baseline="0" dirty="0" smtClean="0"/>
              <a:t>. Employees are expected to resist offer significant resistance due to the new way of doing things. As employees resist the change, they may take more time to adopt the change as a part of how they do things. The challenge of communication with employees from different department is also expected. As the employees take time to process the change, their participation in providing change recommendations may be minimal. Gathering information from different departments may be faced by a challenge in communication. Some employees may also lack the basic computer skills required to effectively use the established communication database.</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solutions to</a:t>
            </a:r>
            <a:r>
              <a:rPr lang="en-US" baseline="0" dirty="0" smtClean="0"/>
              <a:t> the various barriers which may arise when implementing the proposed change </a:t>
            </a:r>
            <a:r>
              <a:rPr lang="en-US" dirty="0" smtClean="0"/>
              <a:t>(Howell &amp; Higgins, 2015). </a:t>
            </a:r>
            <a:r>
              <a:rPr lang="en-US" baseline="0" dirty="0" smtClean="0"/>
              <a:t>Creating urgency is a solution to the resistance as well as the time taken to adopt the change. As the proposed change aims at providing an easier way of compiling reports and submitting them within the organization, employees will have no choice but to adopt the easier way of reporting. The employees will also be expected to meet the deadline for their first report submission through the database. The change will also be explained to the employees before its implementation. This helps to reduce the possible resistance due to lack of understanding. An education and training program will also help in equipping the employees with the required skills for the new program. </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different categories</a:t>
            </a:r>
            <a:r>
              <a:rPr lang="en-US" baseline="0" dirty="0" smtClean="0"/>
              <a:t> of education required in initiating the proposed change. Software development skills will be required for individuals developing the software </a:t>
            </a:r>
            <a:r>
              <a:rPr lang="en-US" dirty="0" smtClean="0"/>
              <a:t>(Howell &amp; Higgins, 2015).</a:t>
            </a:r>
            <a:r>
              <a:rPr lang="en-US" baseline="0" dirty="0" smtClean="0"/>
              <a:t>. Basic skills of computing are also required for the employees to be able to use the database on different gadgets. The employees without the proper education will be required to undergo training provided by coaches for whom Database administrator education is a key factor. </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various factors</a:t>
            </a:r>
            <a:r>
              <a:rPr lang="en-US" baseline="0" dirty="0" smtClean="0"/>
              <a:t> that will be evaluated to determine success of the proposed change </a:t>
            </a:r>
            <a:r>
              <a:rPr lang="en-US" dirty="0" smtClean="0"/>
              <a:t>(</a:t>
            </a:r>
            <a:r>
              <a:rPr lang="en-US" dirty="0" err="1" smtClean="0"/>
              <a:t>Serafeimidis</a:t>
            </a:r>
            <a:r>
              <a:rPr lang="en-US" dirty="0" smtClean="0"/>
              <a:t> &amp; Smithson, 2019)</a:t>
            </a:r>
            <a:r>
              <a:rPr lang="en-US" baseline="0" dirty="0" smtClean="0"/>
              <a:t>. The success in meeting the timeline is one of the factors which indicate success in the change process. The meeting of the objectives of the change such as punctuality and comprehensiveness in the submitted reports. A 90% acceptance of the change among all the employees six months after implementation will also be an indicator of the change.</a:t>
            </a:r>
            <a:endParaRPr lang="en-US" dirty="0"/>
          </a:p>
        </p:txBody>
      </p:sp>
      <p:sp>
        <p:nvSpPr>
          <p:cNvPr id="4" name="Slide Number Placeholder 3"/>
          <p:cNvSpPr>
            <a:spLocks noGrp="1"/>
          </p:cNvSpPr>
          <p:nvPr>
            <p:ph type="sldNum" sz="quarter" idx="10"/>
          </p:nvPr>
        </p:nvSpPr>
        <p:spPr/>
        <p:txBody>
          <a:bodyPr/>
          <a:lstStyle/>
          <a:p>
            <a:fld id="{4E4DEE63-10CB-4BB5-A2C3-833948978177}"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42205A1-F0D7-4BE6-9549-559B0AB1D41A}" type="datetimeFigureOut">
              <a:rPr lang="en-US" smtClean="0"/>
              <a:t>12/19/2020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E657A14-152D-4748-AEBD-93677BA44FA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42205A1-F0D7-4BE6-9549-559B0AB1D41A}" type="datetimeFigureOut">
              <a:rPr lang="en-US" smtClean="0"/>
              <a:t>12/19/2020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9E657A14-152D-4748-AEBD-93677BA44FA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42205A1-F0D7-4BE6-9549-559B0AB1D41A}" type="datetimeFigureOut">
              <a:rPr lang="en-US" smtClean="0"/>
              <a:t>12/19/2020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9E657A14-152D-4748-AEBD-93677BA44FA9}"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42205A1-F0D7-4BE6-9549-559B0AB1D41A}" type="datetimeFigureOut">
              <a:rPr lang="en-US" smtClean="0"/>
              <a:t>12/19/2020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E657A14-152D-4748-AEBD-93677BA44FA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42205A1-F0D7-4BE6-9549-559B0AB1D41A}" type="datetimeFigureOut">
              <a:rPr lang="en-US" smtClean="0"/>
              <a:t>12/19/2020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9E657A14-152D-4748-AEBD-93677BA44FA9}"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42205A1-F0D7-4BE6-9549-559B0AB1D41A}" type="datetimeFigureOut">
              <a:rPr lang="en-US" smtClean="0"/>
              <a:t>12/19/2020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57A14-152D-4748-AEBD-93677BA44FA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42205A1-F0D7-4BE6-9549-559B0AB1D41A}" type="datetimeFigureOut">
              <a:rPr lang="en-US" smtClean="0"/>
              <a:t>12/19/2020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57A14-152D-4748-AEBD-93677BA44FA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42205A1-F0D7-4BE6-9549-559B0AB1D41A}" type="datetimeFigureOut">
              <a:rPr lang="en-US" smtClean="0"/>
              <a:t>12/19/2020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657A14-152D-4748-AEBD-93677BA44FA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42205A1-F0D7-4BE6-9549-559B0AB1D41A}"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E657A14-152D-4748-AEBD-93677BA44FA9}"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2205A1-F0D7-4BE6-9549-559B0AB1D41A}"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57A14-152D-4748-AEBD-93677BA44FA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2205A1-F0D7-4BE6-9549-559B0AB1D41A}"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657A14-152D-4748-AEBD-93677BA44FA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42205A1-F0D7-4BE6-9549-559B0AB1D41A}" type="datetimeFigureOut">
              <a:rPr lang="en-US" smtClean="0"/>
              <a:t>12/19/2020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E657A14-152D-4748-AEBD-93677BA44FA9}"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Title </a:t>
            </a:r>
            <a:endParaRPr lang="en-US" dirty="0"/>
          </a:p>
        </p:txBody>
      </p:sp>
      <p:sp>
        <p:nvSpPr>
          <p:cNvPr id="5" name="Content Placeholder 4"/>
          <p:cNvSpPr>
            <a:spLocks noGrp="1"/>
          </p:cNvSpPr>
          <p:nvPr>
            <p:ph idx="1"/>
          </p:nvPr>
        </p:nvSpPr>
        <p:spPr/>
        <p:txBody>
          <a:bodyPr/>
          <a:lstStyle/>
          <a:p>
            <a:pPr algn="ctr">
              <a:buNone/>
            </a:pPr>
            <a:r>
              <a:rPr lang="en-US" dirty="0" smtClean="0"/>
              <a:t>Change management</a:t>
            </a:r>
          </a:p>
          <a:p>
            <a:pPr algn="ctr">
              <a:buNone/>
            </a:pPr>
            <a:r>
              <a:rPr lang="en-US" dirty="0" smtClean="0"/>
              <a:t>Name </a:t>
            </a:r>
          </a:p>
          <a:p>
            <a:pPr algn="ctr">
              <a:buNone/>
            </a:pPr>
            <a:r>
              <a:rPr lang="en-US" dirty="0" smtClean="0"/>
              <a:t>Institution </a:t>
            </a:r>
          </a:p>
          <a:p>
            <a:pPr algn="ctr">
              <a:buNone/>
            </a:pPr>
            <a:r>
              <a:rPr lang="en-US" dirty="0" smtClean="0"/>
              <a:t>Course </a:t>
            </a:r>
          </a:p>
          <a:p>
            <a:pPr algn="ctr">
              <a:buNone/>
            </a:pPr>
            <a:r>
              <a:rPr lang="en-US" dirty="0" smtClean="0"/>
              <a:t>Instructor </a:t>
            </a:r>
          </a:p>
          <a:p>
            <a:pPr algn="ctr">
              <a:buNone/>
            </a:pPr>
            <a:r>
              <a:rPr lang="en-US" dirty="0" smtClean="0"/>
              <a:t>Date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normAutofit/>
          </a:bodyPr>
          <a:lstStyle/>
          <a:p>
            <a:r>
              <a:rPr lang="en-US" dirty="0" smtClean="0"/>
              <a:t>There is lack of proper reporting from employees.</a:t>
            </a:r>
          </a:p>
          <a:p>
            <a:r>
              <a:rPr lang="en-US" dirty="0" smtClean="0"/>
              <a:t>Most of the reports compiled do not put major consideration of customer recommendations. </a:t>
            </a:r>
          </a:p>
          <a:p>
            <a:r>
              <a:rPr lang="en-US" dirty="0" smtClean="0"/>
              <a:t>Employee communication is a challenge when compiling reports. </a:t>
            </a:r>
          </a:p>
          <a:p>
            <a:r>
              <a:rPr lang="en-US" dirty="0" smtClean="0"/>
              <a:t>Reporting is required for informed decision making (</a:t>
            </a:r>
            <a:r>
              <a:rPr lang="en-US" dirty="0" err="1" smtClean="0"/>
              <a:t>Appelbaum</a:t>
            </a:r>
            <a:r>
              <a:rPr lang="en-US" dirty="0" smtClean="0"/>
              <a:t>, </a:t>
            </a:r>
            <a:r>
              <a:rPr lang="en-US" i="1" dirty="0" smtClean="0"/>
              <a:t>et al, </a:t>
            </a:r>
            <a:r>
              <a:rPr lang="en-US" dirty="0" smtClean="0"/>
              <a:t>2017).</a:t>
            </a:r>
            <a:endParaRPr lang="en-US" dirty="0" smtClean="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model </a:t>
            </a:r>
            <a:endParaRPr lang="en-US" dirty="0"/>
          </a:p>
        </p:txBody>
      </p:sp>
      <p:sp>
        <p:nvSpPr>
          <p:cNvPr id="3" name="Content Placeholder 2"/>
          <p:cNvSpPr>
            <a:spLocks noGrp="1"/>
          </p:cNvSpPr>
          <p:nvPr>
            <p:ph idx="1"/>
          </p:nvPr>
        </p:nvSpPr>
        <p:spPr/>
        <p:txBody>
          <a:bodyPr/>
          <a:lstStyle/>
          <a:p>
            <a:r>
              <a:rPr lang="en-US" dirty="0" smtClean="0"/>
              <a:t>Kotter’s 8-step change model </a:t>
            </a:r>
          </a:p>
          <a:p>
            <a:pPr lvl="1"/>
            <a:r>
              <a:rPr lang="en-US" dirty="0" smtClean="0"/>
              <a:t>The model guides change through a 8 step process </a:t>
            </a:r>
            <a:r>
              <a:rPr lang="en-US" dirty="0" smtClean="0"/>
              <a:t>(</a:t>
            </a:r>
            <a:r>
              <a:rPr lang="en-US" dirty="0" err="1" smtClean="0"/>
              <a:t>Appelbaum</a:t>
            </a:r>
            <a:r>
              <a:rPr lang="en-US" dirty="0" smtClean="0"/>
              <a:t>, </a:t>
            </a:r>
            <a:r>
              <a:rPr lang="en-US" i="1" dirty="0" smtClean="0"/>
              <a:t>et al, </a:t>
            </a:r>
            <a:r>
              <a:rPr lang="en-US" dirty="0" smtClean="0"/>
              <a:t>2017).</a:t>
            </a:r>
            <a:endParaRPr lang="en-US" dirty="0" smtClean="0"/>
          </a:p>
          <a:p>
            <a:pPr lvl="1"/>
            <a:r>
              <a:rPr lang="en-US" dirty="0" smtClean="0"/>
              <a:t>The model is suitable as change is initiated based on urgency. </a:t>
            </a:r>
          </a:p>
          <a:p>
            <a:pPr lvl="1"/>
            <a:r>
              <a:rPr lang="en-US" dirty="0" smtClean="0"/>
              <a:t>The model includes identification of challenges and possible solutions. </a:t>
            </a:r>
          </a:p>
          <a:p>
            <a:pPr lvl="1"/>
            <a:r>
              <a:rPr lang="en-US" dirty="0" smtClean="0"/>
              <a:t>Communication is key in the Kotter’s  step-model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Champions for change </a:t>
            </a:r>
            <a:endParaRPr lang="en-US" dirty="0"/>
          </a:p>
        </p:txBody>
      </p:sp>
      <p:sp>
        <p:nvSpPr>
          <p:cNvPr id="3" name="Content Placeholder 2"/>
          <p:cNvSpPr>
            <a:spLocks noGrp="1"/>
          </p:cNvSpPr>
          <p:nvPr>
            <p:ph idx="1"/>
          </p:nvPr>
        </p:nvSpPr>
        <p:spPr/>
        <p:txBody>
          <a:bodyPr>
            <a:normAutofit/>
          </a:bodyPr>
          <a:lstStyle/>
          <a:p>
            <a:r>
              <a:rPr lang="en-US" dirty="0" smtClean="0"/>
              <a:t>The champions of change entail the individuals considered important within the organization in initiating the required change and monitoring its progress </a:t>
            </a:r>
            <a:r>
              <a:rPr lang="en-US" dirty="0" smtClean="0"/>
              <a:t>(Howell &amp; Higgins, 2015).</a:t>
            </a:r>
            <a:endParaRPr lang="en-US" dirty="0" smtClean="0"/>
          </a:p>
          <a:p>
            <a:pPr lvl="1">
              <a:buFont typeface="Wingdings" pitchFamily="2" charset="2"/>
              <a:buChar char="v"/>
            </a:pPr>
            <a:r>
              <a:rPr lang="en-US" dirty="0" smtClean="0"/>
              <a:t>Organizational manager </a:t>
            </a:r>
          </a:p>
          <a:p>
            <a:pPr lvl="1">
              <a:buFont typeface="Wingdings" pitchFamily="2" charset="2"/>
              <a:buChar char="v"/>
            </a:pPr>
            <a:r>
              <a:rPr lang="en-US" dirty="0" smtClean="0"/>
              <a:t>The employees </a:t>
            </a:r>
          </a:p>
          <a:p>
            <a:pPr lvl="1">
              <a:buFont typeface="Wingdings" pitchFamily="2" charset="2"/>
              <a:buChar char="v"/>
            </a:pPr>
            <a:r>
              <a:rPr lang="en-US" dirty="0" smtClean="0"/>
              <a:t>The managers in every department </a:t>
            </a:r>
          </a:p>
          <a:p>
            <a:pPr lvl="1">
              <a:buFont typeface="Wingdings" pitchFamily="2" charset="2"/>
              <a:buChar char="v"/>
            </a:pPr>
            <a:r>
              <a:rPr lang="en-US" dirty="0" smtClean="0"/>
              <a:t>Cloud database developers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change </a:t>
            </a:r>
            <a:endParaRPr lang="en-US" dirty="0"/>
          </a:p>
        </p:txBody>
      </p:sp>
      <p:sp>
        <p:nvSpPr>
          <p:cNvPr id="3" name="Content Placeholder 2"/>
          <p:cNvSpPr>
            <a:spLocks noGrp="1"/>
          </p:cNvSpPr>
          <p:nvPr>
            <p:ph idx="1"/>
          </p:nvPr>
        </p:nvSpPr>
        <p:spPr/>
        <p:txBody>
          <a:bodyPr/>
          <a:lstStyle/>
          <a:p>
            <a:r>
              <a:rPr lang="en-US" dirty="0" smtClean="0"/>
              <a:t>Resistance to change from the workers in different departments </a:t>
            </a:r>
            <a:r>
              <a:rPr lang="en-US" dirty="0" smtClean="0"/>
              <a:t>(Howell &amp; Higgins, 2015).</a:t>
            </a:r>
            <a:endParaRPr lang="en-US" dirty="0" smtClean="0"/>
          </a:p>
          <a:p>
            <a:r>
              <a:rPr lang="en-US" dirty="0" smtClean="0"/>
              <a:t>More time taken to adopt the change</a:t>
            </a:r>
          </a:p>
          <a:p>
            <a:r>
              <a:rPr lang="en-US" dirty="0" smtClean="0"/>
              <a:t>Communication challenges between different departments</a:t>
            </a:r>
          </a:p>
          <a:p>
            <a:r>
              <a:rPr lang="en-US" dirty="0" smtClean="0"/>
              <a:t>Lack of basic computer skills required to effectively use the program.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Addressing barriers </a:t>
            </a:r>
            <a:endParaRPr lang="en-US" dirty="0"/>
          </a:p>
        </p:txBody>
      </p:sp>
      <p:sp>
        <p:nvSpPr>
          <p:cNvPr id="3" name="Content Placeholder 2"/>
          <p:cNvSpPr>
            <a:spLocks noGrp="1"/>
          </p:cNvSpPr>
          <p:nvPr>
            <p:ph idx="1"/>
          </p:nvPr>
        </p:nvSpPr>
        <p:spPr/>
        <p:txBody>
          <a:bodyPr/>
          <a:lstStyle/>
          <a:p>
            <a:r>
              <a:rPr lang="en-US" dirty="0" smtClean="0"/>
              <a:t>Creating urgency of deliver which necessitates the use of the program.</a:t>
            </a:r>
          </a:p>
          <a:p>
            <a:r>
              <a:rPr lang="en-US" dirty="0" smtClean="0"/>
              <a:t>Proper communication and explanation of the change to employees before implementation.</a:t>
            </a:r>
          </a:p>
          <a:p>
            <a:r>
              <a:rPr lang="en-US" dirty="0" smtClean="0"/>
              <a:t>Employee training to promote the required skills or education </a:t>
            </a:r>
            <a:r>
              <a:rPr lang="en-US" dirty="0" smtClean="0"/>
              <a:t>(Howell &amp; Higgins, 2015).</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education</a:t>
            </a:r>
            <a:endParaRPr lang="en-US" dirty="0"/>
          </a:p>
        </p:txBody>
      </p:sp>
      <p:sp>
        <p:nvSpPr>
          <p:cNvPr id="3" name="Content Placeholder 2"/>
          <p:cNvSpPr>
            <a:spLocks noGrp="1"/>
          </p:cNvSpPr>
          <p:nvPr>
            <p:ph idx="1"/>
          </p:nvPr>
        </p:nvSpPr>
        <p:spPr/>
        <p:txBody>
          <a:bodyPr/>
          <a:lstStyle/>
          <a:p>
            <a:r>
              <a:rPr lang="en-US" dirty="0" smtClean="0"/>
              <a:t>Software development skills for the database developers</a:t>
            </a:r>
          </a:p>
          <a:p>
            <a:r>
              <a:rPr lang="en-US" dirty="0" smtClean="0"/>
              <a:t>Basic computer skills for the employees using the database (</a:t>
            </a:r>
            <a:r>
              <a:rPr lang="en-US" dirty="0" smtClean="0"/>
              <a:t>Howell &amp; Higgins, 2015).</a:t>
            </a:r>
            <a:endParaRPr lang="en-US" dirty="0" smtClean="0"/>
          </a:p>
          <a:p>
            <a:r>
              <a:rPr lang="en-US" dirty="0" smtClean="0"/>
              <a:t>Database administrator education for individuals providing the employee training. </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timeline </a:t>
            </a:r>
            <a:endParaRPr lang="en-US" dirty="0"/>
          </a:p>
        </p:txBody>
      </p:sp>
      <p:sp>
        <p:nvSpPr>
          <p:cNvPr id="3" name="Content Placeholder 2"/>
          <p:cNvSpPr>
            <a:spLocks noGrp="1"/>
          </p:cNvSpPr>
          <p:nvPr>
            <p:ph idx="1"/>
          </p:nvPr>
        </p:nvSpPr>
        <p:spPr/>
        <p:txBody>
          <a:bodyPr/>
          <a:lstStyle/>
          <a:p>
            <a:r>
              <a:rPr lang="en-US" dirty="0" smtClean="0"/>
              <a:t>The change is expected to be implemented in 6 months. </a:t>
            </a:r>
          </a:p>
          <a:p>
            <a:r>
              <a:rPr lang="en-US" dirty="0" smtClean="0"/>
              <a:t>This includes time required to;</a:t>
            </a:r>
          </a:p>
          <a:p>
            <a:pPr lvl="1">
              <a:buFont typeface="Wingdings" pitchFamily="2" charset="2"/>
              <a:buChar char="Ø"/>
            </a:pPr>
            <a:r>
              <a:rPr lang="en-US" dirty="0" smtClean="0"/>
              <a:t>Develop the reporting database </a:t>
            </a:r>
          </a:p>
          <a:p>
            <a:pPr lvl="1">
              <a:buFont typeface="Wingdings" pitchFamily="2" charset="2"/>
              <a:buChar char="Ø"/>
            </a:pPr>
            <a:r>
              <a:rPr lang="en-US" dirty="0" smtClean="0"/>
              <a:t>Training employees to use the database</a:t>
            </a:r>
          </a:p>
          <a:p>
            <a:pPr lvl="1">
              <a:buFont typeface="Wingdings" pitchFamily="2" charset="2"/>
              <a:buChar char="Ø"/>
            </a:pPr>
            <a:r>
              <a:rPr lang="en-US" dirty="0" smtClean="0"/>
              <a:t>Deliver the initial reports using the database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evaluation </a:t>
            </a:r>
            <a:endParaRPr lang="en-US" dirty="0"/>
          </a:p>
        </p:txBody>
      </p:sp>
      <p:sp>
        <p:nvSpPr>
          <p:cNvPr id="3" name="Content Placeholder 2"/>
          <p:cNvSpPr>
            <a:spLocks noGrp="1"/>
          </p:cNvSpPr>
          <p:nvPr>
            <p:ph idx="1"/>
          </p:nvPr>
        </p:nvSpPr>
        <p:spPr/>
        <p:txBody>
          <a:bodyPr>
            <a:normAutofit/>
          </a:bodyPr>
          <a:lstStyle/>
          <a:p>
            <a:r>
              <a:rPr lang="en-US" dirty="0" smtClean="0"/>
              <a:t>The change success will be evaluated based on its success in;</a:t>
            </a:r>
          </a:p>
          <a:p>
            <a:r>
              <a:rPr lang="en-US" dirty="0" smtClean="0"/>
              <a:t>Meeting the timeline of change implementation (</a:t>
            </a:r>
            <a:r>
              <a:rPr lang="en-US" dirty="0" err="1" smtClean="0"/>
              <a:t>Serafeimidis</a:t>
            </a:r>
            <a:r>
              <a:rPr lang="en-US" dirty="0" smtClean="0"/>
              <a:t> &amp; Smithson, 2019).</a:t>
            </a:r>
            <a:endParaRPr lang="en-US" dirty="0" smtClean="0"/>
          </a:p>
          <a:p>
            <a:r>
              <a:rPr lang="en-US" dirty="0" smtClean="0"/>
              <a:t>Improved punctuality and comprehensiveness in submission of reports from employees. </a:t>
            </a:r>
          </a:p>
          <a:p>
            <a:r>
              <a:rPr lang="en-US" dirty="0" smtClean="0"/>
              <a:t>Over 90% change acceptance within six months after implementation.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a:t>Appelbaum</a:t>
            </a:r>
            <a:r>
              <a:rPr lang="en-US" dirty="0"/>
              <a:t>, S. H., </a:t>
            </a:r>
            <a:r>
              <a:rPr lang="en-US" dirty="0" err="1"/>
              <a:t>Habashy</a:t>
            </a:r>
            <a:r>
              <a:rPr lang="en-US" dirty="0"/>
              <a:t>, S., </a:t>
            </a:r>
            <a:r>
              <a:rPr lang="en-US" dirty="0" err="1"/>
              <a:t>Malo</a:t>
            </a:r>
            <a:r>
              <a:rPr lang="en-US" dirty="0"/>
              <a:t>, J. L., &amp; </a:t>
            </a:r>
            <a:r>
              <a:rPr lang="en-US" dirty="0" err="1"/>
              <a:t>Shafiq</a:t>
            </a:r>
            <a:r>
              <a:rPr lang="en-US" dirty="0"/>
              <a:t>, H. (</a:t>
            </a:r>
            <a:r>
              <a:rPr lang="en-US" dirty="0" smtClean="0"/>
              <a:t>2017). </a:t>
            </a:r>
            <a:r>
              <a:rPr lang="en-US" dirty="0"/>
              <a:t>Back to the future: revisiting Kotter's 1996 change model. </a:t>
            </a:r>
            <a:r>
              <a:rPr lang="en-US" i="1" dirty="0"/>
              <a:t>Journal of Management Development</a:t>
            </a:r>
            <a:r>
              <a:rPr lang="en-US" dirty="0" smtClean="0"/>
              <a:t>.</a:t>
            </a:r>
          </a:p>
          <a:p>
            <a:r>
              <a:rPr lang="en-US" dirty="0" err="1"/>
              <a:t>Serafeimidis</a:t>
            </a:r>
            <a:r>
              <a:rPr lang="en-US" dirty="0"/>
              <a:t>, V., &amp; Smithson, S. (</a:t>
            </a:r>
            <a:r>
              <a:rPr lang="en-US" dirty="0" smtClean="0"/>
              <a:t>2019). </a:t>
            </a:r>
            <a:r>
              <a:rPr lang="en-US" dirty="0"/>
              <a:t>Information systems evaluation in practice: a case study of organizational change. </a:t>
            </a:r>
            <a:r>
              <a:rPr lang="en-US" i="1" dirty="0"/>
              <a:t>Journal of Information Technology</a:t>
            </a:r>
            <a:r>
              <a:rPr lang="en-US" dirty="0"/>
              <a:t>, </a:t>
            </a:r>
            <a:r>
              <a:rPr lang="en-US" i="1" dirty="0"/>
              <a:t>15</a:t>
            </a:r>
            <a:r>
              <a:rPr lang="en-US" dirty="0"/>
              <a:t>(2), 93-105</a:t>
            </a:r>
            <a:r>
              <a:rPr lang="en-US" dirty="0" smtClean="0"/>
              <a:t>.</a:t>
            </a:r>
          </a:p>
          <a:p>
            <a:r>
              <a:rPr lang="en-US" dirty="0"/>
              <a:t>Howell, J. M., &amp; Higgins, C. A. </a:t>
            </a:r>
            <a:r>
              <a:rPr lang="en-US" dirty="0" smtClean="0"/>
              <a:t>(2015). </a:t>
            </a:r>
            <a:r>
              <a:rPr lang="en-US" dirty="0"/>
              <a:t>Champions of change: Identifying, understanding, and supporting champions of technological innovations. </a:t>
            </a:r>
            <a:r>
              <a:rPr lang="en-US" i="1" dirty="0"/>
              <a:t>Organizational dynamics</a:t>
            </a:r>
            <a:r>
              <a:rPr lang="en-US" dirty="0"/>
              <a:t>, </a:t>
            </a:r>
            <a:r>
              <a:rPr lang="en-US" i="1" dirty="0"/>
              <a:t>19</a:t>
            </a:r>
            <a:r>
              <a:rPr lang="en-US" dirty="0"/>
              <a:t>(1), 40-55.</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149</TotalTime>
  <Words>1195</Words>
  <Application>Microsoft Office PowerPoint</Application>
  <PresentationFormat>On-screen Show (4:3)</PresentationFormat>
  <Paragraphs>67</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Trek</vt:lpstr>
      <vt:lpstr>Title </vt:lpstr>
      <vt:lpstr>Problem</vt:lpstr>
      <vt:lpstr>Change model </vt:lpstr>
      <vt:lpstr>Champions for change </vt:lpstr>
      <vt:lpstr>Barriers to change </vt:lpstr>
      <vt:lpstr>Addressing barriers </vt:lpstr>
      <vt:lpstr>Staff education</vt:lpstr>
      <vt:lpstr>Change timeline </vt:lpstr>
      <vt:lpstr>Change evaluation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computer</dc:creator>
  <cp:lastModifiedBy>computer</cp:lastModifiedBy>
  <cp:revision>37</cp:revision>
  <dcterms:created xsi:type="dcterms:W3CDTF">2020-12-19T14:04:56Z</dcterms:created>
  <dcterms:modified xsi:type="dcterms:W3CDTF">2020-12-19T16:34:50Z</dcterms:modified>
</cp:coreProperties>
</file>